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2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8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2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4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7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5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6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7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39E7-2D2C-4CAA-B15D-5BC90E9B38D8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94AF-C3D4-464E-9450-610FEDB1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9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988840"/>
            <a:ext cx="5184576" cy="1024058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Азбука интернета </a:t>
            </a:r>
            <a:endParaRPr lang="ru-RU" sz="8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2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Как скопировать адрес страницы сайта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Выделите </a:t>
            </a:r>
            <a:r>
              <a:rPr lang="ru-RU" dirty="0"/>
              <a:t>текст в адресной строке левой кнопкой мыши.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 выделенному фрагменту кликните правой кнопкой мыши.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Выберите «Копировать».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Вставить адрес можно в документ в программе </a:t>
            </a:r>
            <a:r>
              <a:rPr lang="ru-RU" dirty="0" err="1"/>
              <a:t>Word</a:t>
            </a:r>
            <a:r>
              <a:rPr lang="ru-RU" dirty="0"/>
              <a:t>. Для этого откройте программу, подведите курсор в нужное место, нажмите правую кнопку мыши.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Выберите «Вставить».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3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Безопасная работа в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34563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Как и в жизни, в Интернете необходимо соблюдать </a:t>
            </a:r>
            <a:r>
              <a:rPr lang="ru-RU" dirty="0" smtClean="0"/>
              <a:t>определенные правила </a:t>
            </a:r>
            <a:r>
              <a:rPr lang="ru-RU" dirty="0"/>
              <a:t>безопасности. Здесь тоже есть мошенники, которые попытаются проникнуть в компьютер, чтобы воспользоваться вашими персональными данными, чаще для перепродажи. Внедрившись в вашу систему, они могут от вашего имени рассылать письма или совершать атаки на другие компьютеры. Это все равно что, украв ваш паспорт, действовать от вашего имени.</a:t>
            </a:r>
          </a:p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93305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Чтобы встроиться в ваш компьютер, злоумышленнику достаточно установить на него программу. Она может быть установлена без вашего разрешения. Такие программы называют вредоносными.</a:t>
            </a:r>
            <a:r>
              <a:rPr lang="ru-RU" sz="2400" dirty="0"/>
              <a:t> Число типов и видов вредоносных программ очень велико – и постоянно появляются все новые. Среди них имеются вирусы, трояны, </a:t>
            </a:r>
            <a:r>
              <a:rPr lang="ru-RU" sz="2400" dirty="0" err="1"/>
              <a:t>руткиты</a:t>
            </a:r>
            <a:r>
              <a:rPr lang="ru-RU" sz="2400" dirty="0"/>
              <a:t>, </a:t>
            </a:r>
            <a:r>
              <a:rPr lang="ru-RU" sz="2400" dirty="0" err="1"/>
              <a:t>кейлоггеры</a:t>
            </a:r>
            <a:r>
              <a:rPr lang="ru-RU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6417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появляются вредоносные программы на компьютере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6208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Вредоносные программы могут быть присланы в письме на ваш электронный почтовый ящик, вы можете занести вирус с </a:t>
            </a:r>
            <a:r>
              <a:rPr lang="ru-RU" dirty="0" smtClean="0"/>
              <a:t>флэш-накопителя</a:t>
            </a:r>
            <a:r>
              <a:rPr lang="ru-RU" dirty="0"/>
              <a:t>, скачать вредоносную программу из Интернета, случайно нажав на появившееся окно, также на компьютере может появиться вирус при закачивании той или иной программы из Интернета.</a:t>
            </a:r>
          </a:p>
        </p:txBody>
      </p:sp>
      <p:pic>
        <p:nvPicPr>
          <p:cNvPr id="5122" name="Picture 2" descr="D:\Users\Ученик\Desktop\spa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903364" cy="27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3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98072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Как определить, что компьютер заражен вредоносной программой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Компьютер </a:t>
            </a:r>
            <a:r>
              <a:rPr lang="ru-RU" dirty="0"/>
              <a:t>часто зависает – он включен, запущены программы, но не реагирует на нажатие клавиш и манипуляции мышью.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Изменяется внешний вид окон программ и системных сообщений. Возникают схожие с системными сообщения, содержащие шутки или бессмысленные наборы символов.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Невозможно открыть диск или какую-либо папку.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Компьютер внезапно перезагружается, хотя скачков напряжения и команд на перезагрузку не было.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Клавиши на клавиатуре «меняются ролями» – например, «пробел» вдруг начинает срабатывать, как клавиша </a:t>
            </a:r>
            <a:r>
              <a:rPr lang="ru-RU" dirty="0" err="1"/>
              <a:t>Esc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Перестают открываться все или некоторые интернет-сайты (как правило, первыми блокируются сайты антивирусных компаний).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Изменяются настройки браузера (зачастую сбрасываются опции безопасности и подменяется домашняя страница).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Папки или файлы изменяются без участия пользователя.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24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97152"/>
            <a:ext cx="4248472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 в Интернете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" b="2535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699792" y="5301208"/>
            <a:ext cx="4032448" cy="936104"/>
          </a:xfrm>
        </p:spPr>
        <p:txBody>
          <a:bodyPr>
            <a:normAutofit/>
          </a:bodyPr>
          <a:lstStyle/>
          <a:p>
            <a:r>
              <a:rPr lang="ru-RU" sz="2400" dirty="0"/>
              <a:t>Интернет – это «окно» в мир</a:t>
            </a:r>
          </a:p>
        </p:txBody>
      </p:sp>
    </p:spTree>
    <p:extLst>
      <p:ext uri="{BB962C8B-B14F-4D97-AF65-F5344CB8AC3E}">
        <p14:creationId xmlns:p14="http://schemas.microsoft.com/office/powerpoint/2010/main" val="23873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59832" y="116632"/>
            <a:ext cx="3008313" cy="779686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cs typeface="Andalus" pitchFamily="18" charset="-78"/>
              </a:rPr>
              <a:t>Что такое интернет-браузер</a:t>
            </a:r>
            <a:endParaRPr lang="ru-RU" sz="2400" dirty="0">
              <a:cs typeface="Andalus" pitchFamily="18" charset="-78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5544616" cy="252028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8352928" cy="2016224"/>
          </a:xfrm>
        </p:spPr>
        <p:txBody>
          <a:bodyPr>
            <a:normAutofit/>
          </a:bodyPr>
          <a:lstStyle/>
          <a:p>
            <a:r>
              <a:rPr lang="ru-RU" sz="2000" dirty="0"/>
              <a:t>Для выхода в Интернет необходима специальная программа. Ее называют </a:t>
            </a:r>
            <a:r>
              <a:rPr lang="ru-RU" sz="2000" b="1" u="sng" dirty="0"/>
              <a:t>«</a:t>
            </a:r>
            <a:r>
              <a:rPr lang="ru-RU" sz="2000" b="1" u="sng" dirty="0" smtClean="0"/>
              <a:t>интернет-браузер»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вашем компьютере уже есть установленный браузер: </a:t>
            </a:r>
            <a:r>
              <a:rPr lang="ru-RU" sz="2000" b="1" u="sng" dirty="0" err="1" smtClean="0"/>
              <a:t>Internet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Explorer</a:t>
            </a:r>
            <a:r>
              <a:rPr lang="ru-RU" sz="2000" dirty="0"/>
              <a:t>. Есть и </a:t>
            </a:r>
            <a:r>
              <a:rPr lang="ru-RU" sz="2000" dirty="0" smtClean="0"/>
              <a:t>другие браузеры</a:t>
            </a:r>
            <a:r>
              <a:rPr lang="ru-RU" sz="2000" dirty="0"/>
              <a:t>. Их всегда можно бесплатно скачать из Интернета. Самые популярные: </a:t>
            </a:r>
            <a:r>
              <a:rPr lang="ru-RU" sz="2000" b="1" dirty="0" err="1" smtClean="0"/>
              <a:t>Opera</a:t>
            </a:r>
            <a:r>
              <a:rPr lang="en-US" sz="2000" b="1" dirty="0" smtClean="0"/>
              <a:t>,</a:t>
            </a:r>
            <a:r>
              <a:rPr lang="ru-RU" sz="2000" b="1" u="sng" dirty="0" smtClean="0"/>
              <a:t> </a:t>
            </a:r>
            <a:r>
              <a:rPr lang="ru-RU" sz="2000" b="1" dirty="0" err="1" smtClean="0"/>
              <a:t>Mоzilla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Firefox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Google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Chrome</a:t>
            </a:r>
            <a:r>
              <a:rPr lang="en-US" sz="2000" b="1" dirty="0" smtClean="0"/>
              <a:t>,</a:t>
            </a:r>
            <a:r>
              <a:rPr lang="ru-RU" sz="2000" b="1" dirty="0" smtClean="0"/>
              <a:t>Яндекс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2204864"/>
            <a:ext cx="115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Браузер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3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151216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/>
              <a:t>Адресная строка браузера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85293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строка браузера </a:t>
            </a:r>
            <a:r>
              <a:rPr lang="ru-RU" dirty="0" smtClean="0"/>
              <a:t>– Адресная строка находится вверху </a:t>
            </a:r>
            <a:r>
              <a:rPr lang="ru-RU" b="1" dirty="0"/>
              <a:t>Именно здесь необходимо вводить адрес сайта, той страницы, что появится у вас на экране.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752" y="349926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/>
              <a:t>каждой страницы есть свой уникальный адрес в Интернете. Именно по адресам, как на почте, и рассортирована в Интернете вся информация.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635" y="429309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Любой адрес имеет свое точное написание. Если вы сделали ошибку, вы окажетесь на другой информационной странице. Любой адрес в Интернете пишется слитно, без пробелов. Части адреса разделяются точкой, никогда не используются в адресе запятые, редко – тире.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8" y="549342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Обычно адрес состоит из трех частей, их еще называют доменами.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9" y="5953552"/>
            <a:ext cx="676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Большинство адресов пишутся латинскими буквами, кроме адресов с окончанием на </a:t>
            </a:r>
            <a:r>
              <a:rPr lang="ru-RU" dirty="0" smtClean="0"/>
              <a:t>.</a:t>
            </a:r>
            <a:r>
              <a:rPr lang="ru-RU" dirty="0" err="1" smtClean="0"/>
              <a:t>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3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Географические </a:t>
            </a:r>
            <a:r>
              <a:rPr lang="ru-RU" i="1" dirty="0" smtClean="0"/>
              <a:t>домены и </a:t>
            </a:r>
            <a:r>
              <a:rPr lang="ru-RU" i="1" dirty="0"/>
              <a:t>Тематические домены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3816424" cy="5301208"/>
          </a:xfrm>
        </p:spPr>
        <p:txBody>
          <a:bodyPr/>
          <a:lstStyle/>
          <a:p>
            <a:r>
              <a:rPr lang="ru-RU" sz="3600" b="1" i="1" dirty="0"/>
              <a:t>Географические домены</a:t>
            </a:r>
          </a:p>
          <a:p>
            <a:r>
              <a:rPr lang="ru-RU" sz="3600" dirty="0"/>
              <a:t>.</a:t>
            </a:r>
            <a:r>
              <a:rPr lang="ru-RU" sz="3600" dirty="0" err="1"/>
              <a:t>ru</a:t>
            </a:r>
            <a:r>
              <a:rPr lang="ru-RU" sz="3600" dirty="0"/>
              <a:t> – Россия.</a:t>
            </a:r>
          </a:p>
          <a:p>
            <a:r>
              <a:rPr lang="ru-RU" sz="3600" dirty="0"/>
              <a:t>.</a:t>
            </a:r>
            <a:r>
              <a:rPr lang="ru-RU" sz="3600" dirty="0" err="1"/>
              <a:t>рф</a:t>
            </a:r>
            <a:r>
              <a:rPr lang="ru-RU" sz="3600" dirty="0"/>
              <a:t> – Россия.</a:t>
            </a:r>
          </a:p>
          <a:p>
            <a:r>
              <a:rPr lang="ru-RU" sz="3600" dirty="0"/>
              <a:t>.</a:t>
            </a:r>
            <a:r>
              <a:rPr lang="ru-RU" sz="3600" dirty="0" err="1"/>
              <a:t>ua</a:t>
            </a:r>
            <a:r>
              <a:rPr lang="ru-RU" sz="3600" dirty="0"/>
              <a:t> – Украина.</a:t>
            </a:r>
          </a:p>
          <a:p>
            <a:r>
              <a:rPr lang="ru-RU" sz="3600" dirty="0"/>
              <a:t>.</a:t>
            </a:r>
            <a:r>
              <a:rPr lang="ru-RU" sz="3600" dirty="0" err="1"/>
              <a:t>by</a:t>
            </a:r>
            <a:r>
              <a:rPr lang="ru-RU" sz="3600" dirty="0"/>
              <a:t> – Белоруссия.</a:t>
            </a:r>
          </a:p>
          <a:p>
            <a:r>
              <a:rPr lang="ru-RU" sz="3600" dirty="0"/>
              <a:t>.</a:t>
            </a:r>
            <a:r>
              <a:rPr lang="ru-RU" sz="3600" dirty="0" err="1"/>
              <a:t>de</a:t>
            </a:r>
            <a:r>
              <a:rPr lang="ru-RU" sz="3600" dirty="0"/>
              <a:t> – Германия.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5236840" cy="5069160"/>
          </a:xfrm>
        </p:spPr>
        <p:txBody>
          <a:bodyPr>
            <a:noAutofit/>
          </a:bodyPr>
          <a:lstStyle/>
          <a:p>
            <a:r>
              <a:rPr lang="ru-RU" sz="3200" b="1" i="1" dirty="0"/>
              <a:t>Тематические домены</a:t>
            </a:r>
          </a:p>
          <a:p>
            <a:r>
              <a:rPr lang="ru-RU" sz="3200" dirty="0" smtClean="0"/>
              <a:t>.</a:t>
            </a:r>
            <a:r>
              <a:rPr lang="en-US" sz="3200" dirty="0" smtClean="0"/>
              <a:t>biz – </a:t>
            </a:r>
            <a:r>
              <a:rPr lang="ru-RU" sz="3200" dirty="0" smtClean="0"/>
              <a:t>бизнес.</a:t>
            </a:r>
          </a:p>
          <a:p>
            <a:r>
              <a:rPr lang="en-US" sz="3200" dirty="0"/>
              <a:t>.museum – </a:t>
            </a:r>
            <a:r>
              <a:rPr lang="ru-RU" sz="3200" dirty="0"/>
              <a:t>музеи</a:t>
            </a:r>
            <a:r>
              <a:rPr lang="ru-RU" sz="3200" dirty="0" smtClean="0"/>
              <a:t>.</a:t>
            </a:r>
          </a:p>
          <a:p>
            <a:r>
              <a:rPr lang="en-US" sz="3200" dirty="0"/>
              <a:t>.info – </a:t>
            </a:r>
            <a:r>
              <a:rPr lang="ru-RU" sz="3200" dirty="0"/>
              <a:t>информационный</a:t>
            </a:r>
            <a:r>
              <a:rPr lang="ru-RU" sz="3200" dirty="0" smtClean="0"/>
              <a:t>.</a:t>
            </a:r>
          </a:p>
          <a:p>
            <a:r>
              <a:rPr lang="en-US" sz="3200" dirty="0"/>
              <a:t>.com – </a:t>
            </a:r>
            <a:r>
              <a:rPr lang="ru-RU" sz="3200" dirty="0"/>
              <a:t>любая коммерческая </a:t>
            </a:r>
            <a:r>
              <a:rPr lang="ru-RU" sz="3200" dirty="0" smtClean="0"/>
              <a:t>организация</a:t>
            </a:r>
          </a:p>
          <a:p>
            <a:r>
              <a:rPr lang="en-US" sz="3200" dirty="0"/>
              <a:t>.</a:t>
            </a:r>
            <a:r>
              <a:rPr lang="en-US" sz="3200" dirty="0" err="1"/>
              <a:t>gov</a:t>
            </a:r>
            <a:r>
              <a:rPr lang="en-US" sz="3200" dirty="0"/>
              <a:t> – </a:t>
            </a:r>
            <a:r>
              <a:rPr lang="ru-RU" sz="3200" dirty="0"/>
              <a:t>правительственное учреждение.</a:t>
            </a:r>
          </a:p>
        </p:txBody>
      </p:sp>
    </p:spTree>
    <p:extLst>
      <p:ext uri="{BB962C8B-B14F-4D97-AF65-F5344CB8AC3E}">
        <p14:creationId xmlns:p14="http://schemas.microsoft.com/office/powerpoint/2010/main" val="399173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Поисковые сайты</a:t>
            </a:r>
            <a:endParaRPr lang="ru-RU" sz="7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83" y="1456185"/>
            <a:ext cx="9036496" cy="5326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Сориентироваться в Интернете помогают поисковые сайты.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Они выдают список адресов по вашему запросу.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5441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Это</a:t>
            </a:r>
            <a:r>
              <a:rPr lang="ru-RU" b="1" i="1" dirty="0"/>
              <a:t> </a:t>
            </a:r>
            <a:r>
              <a:rPr lang="en-US" sz="2800" dirty="0">
                <a:latin typeface="DejaVu Serif Condensed" pitchFamily="18" charset="0"/>
                <a:ea typeface="DejaVu Serif Condensed" pitchFamily="18" charset="0"/>
              </a:rPr>
              <a:t>google.ru, rambler.ru, </a:t>
            </a:r>
            <a:r>
              <a:rPr lang="en-US" sz="2800" dirty="0" smtClean="0">
                <a:latin typeface="DejaVu Serif Condensed" pitchFamily="18" charset="0"/>
                <a:ea typeface="DejaVu Serif Condensed" pitchFamily="18" charset="0"/>
              </a:rPr>
              <a:t>yandex.ru</a:t>
            </a:r>
            <a:endParaRPr lang="ru-RU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1026" name="Picture 2" descr="D:\Users\Ученик\Desktop\919018a2b178dd29ebe402d2b247667d8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01" y="3140968"/>
            <a:ext cx="5087997" cy="35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7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Что такое гиперссылки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468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Гиперссылка – это может быть текст или рисунок, слово, словосочетание или даже целое предложение. </a:t>
            </a:r>
            <a:r>
              <a:rPr lang="ru-RU" b="1" dirty="0"/>
              <a:t>Как правило, они выделены особым шрифтом или цветом. А курсор при наведении на гиперссылку из стрелочки превращается в </a:t>
            </a:r>
            <a:r>
              <a:rPr lang="ru-RU" b="1" dirty="0" err="1"/>
              <a:t>указательруку</a:t>
            </a:r>
            <a:r>
              <a:rPr lang="ru-RU" b="1" dirty="0"/>
              <a:t>.</a:t>
            </a:r>
          </a:p>
        </p:txBody>
      </p:sp>
      <p:pic>
        <p:nvPicPr>
          <p:cNvPr id="2050" name="Picture 2" descr="D:\Users\Ученик\Desktop\poi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15515"/>
            <a:ext cx="482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352" y="2559261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Например, на сайте компании «Ростелеком» (адрес страницы www.rostelecom.ru) вы наводите курсор на строку «Тарифы и услуги». </a:t>
            </a:r>
            <a:r>
              <a:rPr lang="ru-RU" sz="2000" b="1" u="sng" dirty="0"/>
              <a:t>Она окрасится в красный цвет, курсор превратится в руку с указательным пальцем. Это гиперссылка. </a:t>
            </a:r>
            <a:r>
              <a:rPr lang="ru-RU" sz="2000" dirty="0"/>
              <a:t>Кликнув на нее, вы </a:t>
            </a:r>
            <a:r>
              <a:rPr lang="ru-RU" sz="2000" dirty="0" err="1"/>
              <a:t>попадаетена</a:t>
            </a:r>
            <a:r>
              <a:rPr lang="ru-RU" sz="2000" dirty="0"/>
              <a:t> страницу, где можете ознакомиться более подробно с тарифами и услугами, которые предлагает компания в вашем регионе</a:t>
            </a:r>
          </a:p>
        </p:txBody>
      </p:sp>
      <p:pic>
        <p:nvPicPr>
          <p:cNvPr id="2051" name="Picture 3" descr="D:\Users\Ученик\Desktop\4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4952"/>
            <a:ext cx="9144000" cy="20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9687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Гиперссылками являются и картинки, и верхняя линейка (меню). Можно кликнуть по заинтересовавшему разделу и ознакомиться с более подробной информацией</a:t>
            </a:r>
          </a:p>
        </p:txBody>
      </p:sp>
      <p:pic>
        <p:nvPicPr>
          <p:cNvPr id="3074" name="Picture 2" descr="D:\Users\Ученик\Desktop\4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743209"/>
            <a:ext cx="9144000" cy="52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093" y="59346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Также на верхней панели окна есть стрелки вперед и назад. Перейдя по гиперссылке, всегда можно вернуться обратно на ту же страницу, кликнув на стрелку назад.</a:t>
            </a:r>
          </a:p>
        </p:txBody>
      </p:sp>
    </p:spTree>
    <p:extLst>
      <p:ext uri="{BB962C8B-B14F-4D97-AF65-F5344CB8AC3E}">
        <p14:creationId xmlns:p14="http://schemas.microsoft.com/office/powerpoint/2010/main" val="428282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Как поместить страницу сайта в «Закладки»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134" y="1124744"/>
            <a:ext cx="7992888" cy="7486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Вверху справа нажмите на звездочку .</a:t>
            </a:r>
          </a:p>
          <a:p>
            <a:pPr marL="0" indent="0" algn="ctr">
              <a:buNone/>
            </a:pPr>
            <a:r>
              <a:rPr lang="ru-RU" dirty="0"/>
              <a:t>Кликните «Готово»</a:t>
            </a:r>
          </a:p>
          <a:p>
            <a:endParaRPr lang="ru-RU" dirty="0"/>
          </a:p>
        </p:txBody>
      </p:sp>
      <p:pic>
        <p:nvPicPr>
          <p:cNvPr id="4098" name="Picture 2" descr="D:\Users\Ученик\Desktop\4.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30112" cy="26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4184087" y="1700808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6716" y="4761433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Чтобы открыть закладку: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Нажмите колесико вверху справа 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Выберите «Закладки».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 списке выберите нужную.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080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813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Азбука интернета </vt:lpstr>
      <vt:lpstr>Работа в Интернете</vt:lpstr>
      <vt:lpstr>Что такое интернет-браузер</vt:lpstr>
      <vt:lpstr>Адресная строка браузера</vt:lpstr>
      <vt:lpstr>Географические домены и Тематические домены</vt:lpstr>
      <vt:lpstr>Поисковые сайты</vt:lpstr>
      <vt:lpstr>Что такое гиперссылки</vt:lpstr>
      <vt:lpstr>Презентация PowerPoint</vt:lpstr>
      <vt:lpstr>Как поместить страницу сайта в «Закладки»</vt:lpstr>
      <vt:lpstr>Как скопировать адрес страницы сайта</vt:lpstr>
      <vt:lpstr>Безопасная работа в сети Интернет</vt:lpstr>
      <vt:lpstr>Откуда появляются вредоносные программы на компьютере</vt:lpstr>
      <vt:lpstr>Как определить, что компьютер заражен вредоносной программой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интернета</dc:title>
  <dc:creator>Ученик</dc:creator>
  <cp:lastModifiedBy>Пользователь Windows</cp:lastModifiedBy>
  <cp:revision>9</cp:revision>
  <dcterms:created xsi:type="dcterms:W3CDTF">2015-09-30T05:51:56Z</dcterms:created>
  <dcterms:modified xsi:type="dcterms:W3CDTF">2015-09-30T06:16:05Z</dcterms:modified>
</cp:coreProperties>
</file>